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254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.tif>
</file>

<file path=ppt/media/image10.png>
</file>

<file path=ppt/media/image10.tif>
</file>

<file path=ppt/media/image11.png>
</file>

<file path=ppt/media/image11.tif>
</file>

<file path=ppt/media/image12.png>
</file>

<file path=ppt/media/image12.tif>
</file>

<file path=ppt/media/image13.png>
</file>

<file path=ppt/media/image13.tif>
</file>

<file path=ppt/media/image14.png>
</file>

<file path=ppt/media/image14.tif>
</file>

<file path=ppt/media/image15.png>
</file>

<file path=ppt/media/image16.png>
</file>

<file path=ppt/media/image17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698500" y="8657488"/>
            <a:ext cx="11607801" cy="461060"/>
          </a:xfrm>
          <a:prstGeom prst="rect">
            <a:avLst/>
          </a:prstGeom>
        </p:spPr>
        <p:txBody>
          <a:bodyPr anchor="b"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b="1" sz="2304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698500" y="1854200"/>
            <a:ext cx="11609057" cy="3302000"/>
          </a:xfrm>
          <a:prstGeom prst="rect">
            <a:avLst/>
          </a:prstGeom>
        </p:spPr>
        <p:txBody>
          <a:bodyPr anchor="b"/>
          <a:lstStyle>
            <a:lvl1pPr>
              <a:defRPr spc="-164" sz="82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698500" y="5105400"/>
            <a:ext cx="11607800" cy="145639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698500" y="3568700"/>
            <a:ext cx="11607800" cy="26177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698500" y="6209979"/>
            <a:ext cx="11607800" cy="6718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698500" y="999066"/>
            <a:ext cx="11607800" cy="521091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half" idx="1" hasCustomPrompt="1"/>
          </p:nvPr>
        </p:nvSpPr>
        <p:spPr>
          <a:xfrm>
            <a:off x="736600" y="3721100"/>
            <a:ext cx="11531600" cy="2324100"/>
          </a:xfrm>
          <a:prstGeom prst="rect">
            <a:avLst/>
          </a:prstGeom>
        </p:spPr>
        <p:txBody>
          <a:bodyPr anchor="ctr"/>
          <a:lstStyle>
            <a:lvl1pPr marL="457200" indent="-3429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7200" indent="1143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7200" indent="5715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7200" indent="10287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7200" indent="14859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Attribution"/>
          <p:cNvSpPr txBox="1"/>
          <p:nvPr>
            <p:ph type="body" sz="quarter" idx="21" hasCustomPrompt="1"/>
          </p:nvPr>
        </p:nvSpPr>
        <p:spPr>
          <a:xfrm>
            <a:off x="1219200" y="6426200"/>
            <a:ext cx="11049000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b="1" sz="2304"/>
            </a:lvl1pPr>
          </a:lstStyle>
          <a:p>
            <a:pPr/>
            <a:r>
              <a:t>Attribution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pappardelle pasta with parsley butter, roasted hazelnuts and shaved parmesan cheese"/>
          <p:cNvSpPr/>
          <p:nvPr>
            <p:ph type="pic" idx="21"/>
          </p:nvPr>
        </p:nvSpPr>
        <p:spPr>
          <a:xfrm>
            <a:off x="-2082800" y="687558"/>
            <a:ext cx="11165190" cy="837389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of salad with fried rice, boiled eggs and chopsticks"/>
          <p:cNvSpPr/>
          <p:nvPr>
            <p:ph type="pic" sz="half" idx="22"/>
          </p:nvPr>
        </p:nvSpPr>
        <p:spPr>
          <a:xfrm>
            <a:off x="6597650" y="292100"/>
            <a:ext cx="5740400" cy="459232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with salmon cakes, salad and houmous"/>
          <p:cNvSpPr/>
          <p:nvPr>
            <p:ph type="pic" idx="23"/>
          </p:nvPr>
        </p:nvSpPr>
        <p:spPr>
          <a:xfrm>
            <a:off x="4984750" y="2749413"/>
            <a:ext cx="7937500" cy="92382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016000" y="-1054100"/>
            <a:ext cx="14427200" cy="115417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376767" y="-915894"/>
            <a:ext cx="17835652" cy="106821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698500" y="5181600"/>
            <a:ext cx="11607800" cy="3302000"/>
          </a:xfrm>
          <a:prstGeom prst="rect">
            <a:avLst/>
          </a:prstGeom>
        </p:spPr>
        <p:txBody>
          <a:bodyPr anchor="b"/>
          <a:lstStyle>
            <a:lvl1pPr>
              <a:defRPr spc="-164" sz="82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698500" y="8432800"/>
            <a:ext cx="11607800" cy="68976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698500" y="571500"/>
            <a:ext cx="11607801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b="1" sz="2304"/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6349999" y="9220199"/>
            <a:ext cx="297893" cy="28747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 "/>
          <p:cNvSpPr/>
          <p:nvPr>
            <p:ph type="pic" idx="21"/>
          </p:nvPr>
        </p:nvSpPr>
        <p:spPr>
          <a:xfrm>
            <a:off x="5319129" y="495299"/>
            <a:ext cx="7543801" cy="87800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698500" y="5003800"/>
            <a:ext cx="5105400" cy="4044566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Slide Title"/>
          <p:cNvSpPr txBox="1"/>
          <p:nvPr>
            <p:ph type="title" hasCustomPrompt="1"/>
          </p:nvPr>
        </p:nvSpPr>
        <p:spPr>
          <a:xfrm>
            <a:off x="698500" y="692534"/>
            <a:ext cx="5105400" cy="4387466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89358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wl of pappardelle pasta with parsley butter, roasted hazelnuts and shaved parmesan cheese"/>
          <p:cNvSpPr/>
          <p:nvPr>
            <p:ph type="pic" idx="21"/>
          </p:nvPr>
        </p:nvSpPr>
        <p:spPr>
          <a:xfrm>
            <a:off x="6172200" y="596900"/>
            <a:ext cx="6448425" cy="8597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Slide Subtitle"/>
          <p:cNvSpPr txBox="1"/>
          <p:nvPr>
            <p:ph type="body" sz="quarter" idx="22" hasCustomPrompt="1"/>
          </p:nvPr>
        </p:nvSpPr>
        <p:spPr>
          <a:xfrm>
            <a:off x="698500" y="1412977"/>
            <a:ext cx="5105400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698500" y="3480196"/>
            <a:ext cx="5105400" cy="5593161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698500" y="3225800"/>
            <a:ext cx="11607800" cy="3302000"/>
          </a:xfrm>
          <a:prstGeom prst="rect">
            <a:avLst/>
          </a:prstGeom>
        </p:spPr>
        <p:txBody>
          <a:bodyPr anchor="ctr"/>
          <a:lstStyle>
            <a:lvl1pPr>
              <a:defRPr b="0"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698500" y="444500"/>
            <a:ext cx="11607800" cy="10160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698500" y="1409700"/>
            <a:ext cx="11607801" cy="671802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1300"/>
              </a:spcBef>
              <a:buSzTx/>
              <a:buNone/>
              <a:defRPr spc="-38" sz="3800"/>
            </a:lvl1pPr>
            <a:lvl2pPr marL="0" indent="457200">
              <a:spcBef>
                <a:spcPts val="1300"/>
              </a:spcBef>
              <a:buSzTx/>
              <a:buNone/>
              <a:defRPr spc="-38" sz="3800"/>
            </a:lvl2pPr>
            <a:lvl3pPr marL="0" indent="914400">
              <a:spcBef>
                <a:spcPts val="1300"/>
              </a:spcBef>
              <a:buSzTx/>
              <a:buNone/>
              <a:defRPr spc="-38" sz="3800"/>
            </a:lvl3pPr>
            <a:lvl4pPr marL="0" indent="1371600">
              <a:spcBef>
                <a:spcPts val="1300"/>
              </a:spcBef>
              <a:buSzTx/>
              <a:buNone/>
              <a:defRPr spc="-38" sz="3800"/>
            </a:lvl4pPr>
            <a:lvl5pPr marL="0" indent="1828800">
              <a:spcBef>
                <a:spcPts val="1300"/>
              </a:spcBef>
              <a:buSzTx/>
              <a:buNone/>
              <a:defRPr spc="-38" sz="38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698500" y="2959100"/>
            <a:ext cx="11607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698500" y="440266"/>
            <a:ext cx="116078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50067" y="9220199"/>
            <a:ext cx="297892" cy="287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3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381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762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143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1524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1905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2286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2667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3048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3429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9.tif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4.png"/><Relationship Id="rId10" Type="http://schemas.openxmlformats.org/officeDocument/2006/relationships/image" Target="../media/image1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15.png"/><Relationship Id="rId4" Type="http://schemas.openxmlformats.org/officeDocument/2006/relationships/image" Target="../media/image12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16.png"/><Relationship Id="rId4" Type="http://schemas.openxmlformats.org/officeDocument/2006/relationships/image" Target="../media/image13.tif"/><Relationship Id="rId5" Type="http://schemas.openxmlformats.org/officeDocument/2006/relationships/image" Target="../media/image12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17.png"/><Relationship Id="rId4" Type="http://schemas.openxmlformats.org/officeDocument/2006/relationships/image" Target="../media/image12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12.t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14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3.tif"/><Relationship Id="rId4" Type="http://schemas.openxmlformats.org/officeDocument/2006/relationships/image" Target="../media/image4.tif"/><Relationship Id="rId5" Type="http://schemas.openxmlformats.org/officeDocument/2006/relationships/image" Target="../media/image5.tif"/><Relationship Id="rId6" Type="http://schemas.openxmlformats.org/officeDocument/2006/relationships/image" Target="../media/image6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7.tif"/><Relationship Id="rId4" Type="http://schemas.openxmlformats.org/officeDocument/2006/relationships/image" Target="../media/image8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9.tif"/><Relationship Id="rId4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9.tif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9.tif"/><Relationship Id="rId4" Type="http://schemas.openxmlformats.org/officeDocument/2006/relationships/image" Target="../media/image10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9.tif"/><Relationship Id="rId4" Type="http://schemas.openxmlformats.org/officeDocument/2006/relationships/image" Target="../media/image11.tif"/><Relationship Id="rId5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9.tif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tif"/><Relationship Id="rId3" Type="http://schemas.openxmlformats.org/officeDocument/2006/relationships/image" Target="../media/image9.tif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面向大规模物联网的无线接入技术研究"/>
          <p:cNvSpPr txBox="1"/>
          <p:nvPr>
            <p:ph type="ctrTitle"/>
          </p:nvPr>
        </p:nvSpPr>
        <p:spPr>
          <a:xfrm>
            <a:off x="980864" y="2098602"/>
            <a:ext cx="11609057" cy="3302001"/>
          </a:xfrm>
          <a:prstGeom prst="rect">
            <a:avLst/>
          </a:prstGeom>
        </p:spPr>
        <p:txBody>
          <a:bodyPr/>
          <a:lstStyle>
            <a:lvl1pPr>
              <a:defRPr spc="-107" sz="5400"/>
            </a:lvl1pPr>
          </a:lstStyle>
          <a:p>
            <a:pPr/>
            <a:r>
              <a:t>面向大规模物联网的无线接入技术研究</a:t>
            </a:r>
          </a:p>
        </p:txBody>
      </p:sp>
      <p:sp>
        <p:nvSpPr>
          <p:cNvPr id="153" name="万浩东 17 Apr. 2022"/>
          <p:cNvSpPr txBox="1"/>
          <p:nvPr/>
        </p:nvSpPr>
        <p:spPr>
          <a:xfrm>
            <a:off x="981492" y="8632979"/>
            <a:ext cx="11607802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l" defTabSz="493098">
              <a:defRPr b="1" sz="2016">
                <a:solidFill>
                  <a:srgbClr val="000000"/>
                </a:solidFill>
              </a:defRPr>
            </a:lvl1pPr>
          </a:lstStyle>
          <a:p>
            <a:pPr/>
            <a:r>
              <a:t>万浩东 17 Apr. 2022</a:t>
            </a:r>
          </a:p>
        </p:txBody>
      </p:sp>
      <p:sp>
        <p:nvSpPr>
          <p:cNvPr id="154" name="Slide Number"/>
          <p:cNvSpPr txBox="1"/>
          <p:nvPr>
            <p:ph type="sldNum" sz="quarter" idx="2"/>
          </p:nvPr>
        </p:nvSpPr>
        <p:spPr>
          <a:xfrm>
            <a:off x="6399352" y="9220199"/>
            <a:ext cx="206096" cy="2874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7550" y="153919"/>
            <a:ext cx="2823122" cy="742928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Loss Function"/>
          <p:cNvSpPr txBox="1"/>
          <p:nvPr/>
        </p:nvSpPr>
        <p:spPr>
          <a:xfrm>
            <a:off x="491677" y="2069878"/>
            <a:ext cx="2430171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Loss Function</a:t>
            </a:r>
          </a:p>
        </p:txBody>
      </p:sp>
      <p:pic>
        <p:nvPicPr>
          <p:cNvPr id="237" name="Screen Shot 2022-04-17 at 2.37.40 AM.png" descr="Screen Shot 2022-04-17 at 2.37.40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1438" y="2722387"/>
            <a:ext cx="4751110" cy="7892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Screen Shot 2022-04-17 at 2.39.37 AM.png" descr="Screen Shot 2022-04-17 at 2.39.37 A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604630" y="3569760"/>
            <a:ext cx="3251201" cy="749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Screen Shot 2022-04-17 at 2.40.06 AM.png" descr="Screen Shot 2022-04-17 at 2.40.06 A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399396" y="4464050"/>
            <a:ext cx="3352801" cy="825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Screen Shot 2022-04-17 at 2.40.25 AM.png" descr="Screen Shot 2022-04-17 at 2.40.25 AM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748646" y="5567889"/>
            <a:ext cx="2654301" cy="1295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Screen Shot 2022-04-17 at 2.40.48 AM.png" descr="Screen Shot 2022-04-17 at 2.40.48 AM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2210400" y="8064636"/>
            <a:ext cx="4432301" cy="838201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分类损失："/>
          <p:cNvSpPr txBox="1"/>
          <p:nvPr/>
        </p:nvSpPr>
        <p:spPr>
          <a:xfrm>
            <a:off x="811412" y="3703110"/>
            <a:ext cx="17907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79400" indent="-279400">
              <a:buSzPct val="40000"/>
              <a:buBlip>
                <a:blip r:embed="rId9"/>
              </a:buBlip>
              <a:defRPr sz="2200"/>
            </a:lvl1pPr>
          </a:lstStyle>
          <a:p>
            <a:pPr/>
            <a:r>
              <a:t>分类损失：</a:t>
            </a:r>
          </a:p>
        </p:txBody>
      </p:sp>
      <p:sp>
        <p:nvSpPr>
          <p:cNvPr id="243" name="蒸馏损失："/>
          <p:cNvSpPr txBox="1"/>
          <p:nvPr/>
        </p:nvSpPr>
        <p:spPr>
          <a:xfrm>
            <a:off x="811412" y="4635500"/>
            <a:ext cx="17907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79400" indent="-279400">
              <a:buSzPct val="40000"/>
              <a:buBlip>
                <a:blip r:embed="rId9"/>
              </a:buBlip>
              <a:defRPr sz="2200"/>
            </a:lvl1pPr>
          </a:lstStyle>
          <a:p>
            <a:pPr/>
            <a:r>
              <a:t>蒸馏损失：</a:t>
            </a:r>
          </a:p>
        </p:txBody>
      </p:sp>
      <p:sp>
        <p:nvSpPr>
          <p:cNvPr id="244" name="领域一致性损失："/>
          <p:cNvSpPr txBox="1"/>
          <p:nvPr/>
        </p:nvSpPr>
        <p:spPr>
          <a:xfrm>
            <a:off x="791472" y="7222663"/>
            <a:ext cx="26289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79400" indent="-279400">
              <a:buSzPct val="40000"/>
              <a:buBlip>
                <a:blip r:embed="rId9"/>
              </a:buBlip>
              <a:defRPr sz="2200"/>
            </a:lvl1pPr>
          </a:lstStyle>
          <a:p>
            <a:pPr/>
            <a:r>
              <a:t>领域一致性损失：</a:t>
            </a:r>
          </a:p>
        </p:txBody>
      </p:sp>
      <p:pic>
        <p:nvPicPr>
          <p:cNvPr id="245" name="Screen Shot 2022-04-17 at 2.52.28 AM.png" descr="Screen Shot 2022-04-17 at 2.52.28 AM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7823720" y="3795421"/>
            <a:ext cx="5651501" cy="3238501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暗知识"/>
          <p:cNvSpPr txBox="1"/>
          <p:nvPr/>
        </p:nvSpPr>
        <p:spPr>
          <a:xfrm>
            <a:off x="9647356" y="6963213"/>
            <a:ext cx="12319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暗知识</a:t>
            </a:r>
          </a:p>
        </p:txBody>
      </p:sp>
      <p:sp>
        <p:nvSpPr>
          <p:cNvPr id="2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myplot.png" descr="myplo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14257" y="2993216"/>
            <a:ext cx="7776286" cy="5832215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迁移学习的准确率和损失"/>
          <p:cNvSpPr txBox="1"/>
          <p:nvPr/>
        </p:nvSpPr>
        <p:spPr>
          <a:xfrm>
            <a:off x="493034" y="2058201"/>
            <a:ext cx="373380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迁移学习的准确率和损失</a:t>
            </a:r>
          </a:p>
        </p:txBody>
      </p:sp>
      <p:sp>
        <p:nvSpPr>
          <p:cNvPr id="2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5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67550" y="132593"/>
            <a:ext cx="2823122" cy="742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系统吞吐量和延时"/>
          <p:cNvSpPr txBox="1"/>
          <p:nvPr/>
        </p:nvSpPr>
        <p:spPr>
          <a:xfrm>
            <a:off x="950234" y="2058201"/>
            <a:ext cx="28194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系统吞吐量和延时</a:t>
            </a:r>
          </a:p>
        </p:txBody>
      </p:sp>
      <p:pic>
        <p:nvPicPr>
          <p:cNvPr id="257" name="good.png" descr="goo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2175" y="3154539"/>
            <a:ext cx="6421306" cy="48159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593292" y="3154539"/>
            <a:ext cx="6421306" cy="4815980"/>
          </a:xfrm>
          <a:prstGeom prst="rect">
            <a:avLst/>
          </a:prstGeom>
          <a:ln w="12700">
            <a:miter lim="400000"/>
          </a:ln>
        </p:spPr>
      </p:pic>
      <p:sp>
        <p:nvSpPr>
          <p:cNvPr id="259" name="信号情况较好的情况下吞吐量和延时"/>
          <p:cNvSpPr txBox="1"/>
          <p:nvPr/>
        </p:nvSpPr>
        <p:spPr>
          <a:xfrm>
            <a:off x="1730078" y="8206163"/>
            <a:ext cx="33655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信号情况较好的情况下吞吐量和延时</a:t>
            </a:r>
          </a:p>
        </p:txBody>
      </p:sp>
      <p:sp>
        <p:nvSpPr>
          <p:cNvPr id="260" name="信号情况较差的情况下吞吐量和延时"/>
          <p:cNvSpPr txBox="1"/>
          <p:nvPr/>
        </p:nvSpPr>
        <p:spPr>
          <a:xfrm>
            <a:off x="8406937" y="8206164"/>
            <a:ext cx="336550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信号情况较差的情况下吞吐量和延时</a:t>
            </a:r>
          </a:p>
        </p:txBody>
      </p:sp>
      <p:sp>
        <p:nvSpPr>
          <p:cNvPr id="2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2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167550" y="132593"/>
            <a:ext cx="2823122" cy="742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merge.png" descr="mer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80158" y="2916801"/>
            <a:ext cx="6945258" cy="5208944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节点合并时系统性能"/>
          <p:cNvSpPr txBox="1"/>
          <p:nvPr/>
        </p:nvSpPr>
        <p:spPr>
          <a:xfrm>
            <a:off x="598318" y="2094476"/>
            <a:ext cx="31242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节点合并时系统性能</a:t>
            </a:r>
          </a:p>
        </p:txBody>
      </p:sp>
      <p:sp>
        <p:nvSpPr>
          <p:cNvPr id="2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67550" y="132593"/>
            <a:ext cx="2823122" cy="742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71" name="存在问题"/>
          <p:cNvSpPr txBox="1"/>
          <p:nvPr/>
        </p:nvSpPr>
        <p:spPr>
          <a:xfrm>
            <a:off x="1130375" y="1979505"/>
            <a:ext cx="16002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存在问题</a:t>
            </a:r>
          </a:p>
        </p:txBody>
      </p:sp>
      <p:sp>
        <p:nvSpPr>
          <p:cNvPr id="2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7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7550" y="132593"/>
            <a:ext cx="2823122" cy="742927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100个时隙作为一个样本是否合适？"/>
          <p:cNvSpPr txBox="1"/>
          <p:nvPr/>
        </p:nvSpPr>
        <p:spPr>
          <a:xfrm>
            <a:off x="1099799" y="2672159"/>
            <a:ext cx="4179469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84479" indent="-284479">
              <a:buSzPct val="100000"/>
              <a:buAutoNum type="arabicPeriod" startAt="1"/>
              <a:defRPr sz="1900"/>
            </a:lvl1pPr>
          </a:lstStyle>
          <a:p>
            <a:pPr/>
            <a:r>
              <a:t>100个时隙作为一个样本是否合适？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【1】 S. Y. Yun, Y. Yi, J. Shin and D. Y. Eun, &quot;Optimal CSMA: A survey,&quot; Proc. IEEE International Conference on Communication Systems (ICCS), pp. 199-204, Omaha, USA, 2012.…"/>
          <p:cNvSpPr txBox="1"/>
          <p:nvPr/>
        </p:nvSpPr>
        <p:spPr>
          <a:xfrm>
            <a:off x="151174" y="2229930"/>
            <a:ext cx="12702452" cy="6673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778933" indent="-778933" algn="l" defTabSz="457200">
              <a:spcBef>
                <a:spcPts val="1200"/>
              </a:spcBef>
              <a:defRPr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【1】 S. Y. Yun, Y. Yi, J. Shin and D. Y. Eun, "Optimal CSMA: A survey," Proc. IEEE International Conference on Communication Systems (ICCS), pp. 199-204, Omaha, USA, 2012.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marL="778933" indent="-778933" algn="l" defTabSz="457200">
              <a:spcBef>
                <a:spcPts val="1200"/>
              </a:spcBef>
              <a:defRPr sz="19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【2】 B. Shabir, M. A. Khan, A. U. Rahman, A. W. Malik and A. Wahid, "Congestion Avoidance in Vehicular Networks: A Contemporary Survey," </a:t>
            </a:r>
            <a:r>
              <a:rPr i="1"/>
              <a:t>IEEE Access</a:t>
            </a:r>
            <a:r>
              <a:t>, vol. 7, pp. 173196-173215, 2019.</a:t>
            </a:r>
            <a:endParaRPr>
              <a:solidFill>
                <a:srgbClr val="000000"/>
              </a:solidFill>
              <a:latin typeface="Times Roman"/>
              <a:ea typeface="Times Roman"/>
              <a:cs typeface="Times Roman"/>
              <a:sym typeface="Times Roman"/>
            </a:endParaRPr>
          </a:p>
          <a:p>
            <a:pPr marL="778933" indent="-778933" algn="l" defTabSz="457200">
              <a:spcBef>
                <a:spcPts val="1200"/>
              </a:spcBef>
              <a:defRPr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【3】 P. Swain, "A survey on performance modeling of IEEE 802.11 DCF in Power Save Mode," Proc. International Conference on Green Computing, Communication and Conservation of Energy (ICGCE), pp. 34-39, Chennai, India, 2013.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marL="778933" indent="-778933" algn="l" defTabSz="457200">
              <a:spcBef>
                <a:spcPts val="1200"/>
              </a:spcBef>
              <a:defRPr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【4】 A. Saboor, R. Ahmad, W. Ahmed, A. K. Kiani, Y. L. Moullec and M. M. Alam, "On Research Challenges in Hybrid Medium-Access Control Protocols for IEEE 802.15.6 WBANs," IEEE Sensors Journal, vol. 19, no. 19, pp. 8543-8555, 2019.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marL="778933" indent="-778933" algn="l" defTabSz="457200">
              <a:spcBef>
                <a:spcPts val="1200"/>
              </a:spcBef>
              <a:defRPr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【5】 T. Lin, C. Tsai and K. Wu, "EARC: Enhanced Adaptation of Link Rate and Contention Window for IEEE 802.11 Multi-Rate Wireless Networks," IEEE Transactions on Communications, vol. 60, no. 9, pp. 2623-2634, 2012.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marL="778933" indent="-778933" algn="l" defTabSz="457200">
              <a:spcBef>
                <a:spcPts val="1200"/>
              </a:spcBef>
              <a:defRPr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【6】 L. Shao, F. Zhu and X. Li, "Transfer Learning for Visual Categorization: A Survey," IEEE Transactions on Neural Networks and Learning Systems, vol. 26, no. 5, pp. 1019-1034, 2015.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marL="778933" indent="-778933" algn="l" defTabSz="457200">
              <a:spcBef>
                <a:spcPts val="1200"/>
              </a:spcBef>
              <a:defRPr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【7】 S. Niu, Y. Liu, J. Wang and H. Song, "A Decade Survey of Transfer Learning (2010–2020)," IEEE Transactions on Artificial Intelligence, vol. 1, no. 2, pp. 151-166, 2020.</a:t>
            </a:r>
          </a:p>
          <a:p>
            <a:pPr marL="778933" indent="-778933" algn="l" defTabSz="457200">
              <a:spcBef>
                <a:spcPts val="1200"/>
              </a:spcBef>
              <a:defRPr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【8】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   </a:t>
            </a:r>
            <a:r>
              <a:t>S. K. Sharma and X. Wang, "Toward Massive Machine Type Communications in Ultra-Dense Cellular IoT Networks: Current Issues and Machine Learning-Assisted Solutions," IEEE Communications Surveys &amp; Tutorials, vol. 22, no. 1, pp. 426-471, 2020.</a:t>
            </a:r>
          </a:p>
        </p:txBody>
      </p:sp>
      <p:sp>
        <p:nvSpPr>
          <p:cNvPr id="2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7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24897" y="161821"/>
            <a:ext cx="2823122" cy="7429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7059" y="1908503"/>
            <a:ext cx="2724239" cy="11334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043" y="2765979"/>
            <a:ext cx="3111001" cy="635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120056" y="1951286"/>
            <a:ext cx="256654" cy="13622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554622" y="2464930"/>
            <a:ext cx="7987415" cy="20588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Slide Number"/>
          <p:cNvSpPr txBox="1"/>
          <p:nvPr>
            <p:ph type="sldNum" sz="quarter" idx="2"/>
          </p:nvPr>
        </p:nvSpPr>
        <p:spPr>
          <a:xfrm>
            <a:off x="6395965" y="9220199"/>
            <a:ext cx="206097" cy="2874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2" name="01. 背景介绍…"/>
          <p:cNvSpPr txBox="1"/>
          <p:nvPr/>
        </p:nvSpPr>
        <p:spPr>
          <a:xfrm>
            <a:off x="4825619" y="3445255"/>
            <a:ext cx="3353563" cy="41518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spcBef>
                <a:spcPts val="2100"/>
              </a:spcBef>
              <a:defRPr sz="4500"/>
            </a:pPr>
            <a:r>
              <a:rPr b="1"/>
              <a:t>01.</a:t>
            </a:r>
            <a:r>
              <a:t> 背景介绍</a:t>
            </a:r>
          </a:p>
          <a:p>
            <a:pPr>
              <a:spcBef>
                <a:spcPts val="2100"/>
              </a:spcBef>
              <a:defRPr sz="4500"/>
            </a:pPr>
            <a:r>
              <a:rPr b="1"/>
              <a:t>02.</a:t>
            </a:r>
            <a:r>
              <a:t> 系统模型</a:t>
            </a:r>
          </a:p>
          <a:p>
            <a:pPr>
              <a:spcBef>
                <a:spcPts val="2100"/>
              </a:spcBef>
              <a:defRPr sz="4500"/>
            </a:pPr>
            <a:r>
              <a:rPr b="1"/>
              <a:t>03.</a:t>
            </a:r>
            <a:r>
              <a:t> 实验结果</a:t>
            </a:r>
          </a:p>
          <a:p>
            <a:pPr>
              <a:spcBef>
                <a:spcPts val="2100"/>
              </a:spcBef>
              <a:defRPr sz="4500"/>
            </a:pPr>
            <a:r>
              <a:rPr b="1"/>
              <a:t>04.</a:t>
            </a:r>
            <a:r>
              <a:t> 参考文献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大规模物联网应用主要面向智慧城市、智慧交通、智能电网、现代物流、现代农业和环境检测等以传感器和数据采集为目标的场景。"/>
          <p:cNvSpPr txBox="1"/>
          <p:nvPr/>
        </p:nvSpPr>
        <p:spPr>
          <a:xfrm>
            <a:off x="647700" y="2095500"/>
            <a:ext cx="11184930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      大规模物联网应用主要面向智慧城市、智慧交通、智能电网、现代物流、现代农业和环境检测等以</a:t>
            </a:r>
            <a:r>
              <a:rPr>
                <a:solidFill>
                  <a:srgbClr val="FF2600"/>
                </a:solidFill>
              </a:rPr>
              <a:t>传感器和数据采集</a:t>
            </a:r>
            <a:r>
              <a:t>为目标的场景。</a:t>
            </a:r>
          </a:p>
        </p:txBody>
      </p:sp>
      <p:sp>
        <p:nvSpPr>
          <p:cNvPr id="166" name="终端设备数量庞大且覆盖广泛。…"/>
          <p:cNvSpPr txBox="1"/>
          <p:nvPr/>
        </p:nvSpPr>
        <p:spPr>
          <a:xfrm>
            <a:off x="1016000" y="3174999"/>
            <a:ext cx="5581650" cy="309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33349" indent="-133349" algn="l" defTabSz="457200">
              <a:buSzPct val="123000"/>
              <a:buChar char="•"/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终端设备数量</a:t>
            </a:r>
            <a:r>
              <a:rPr>
                <a:solidFill>
                  <a:srgbClr val="FF2600"/>
                </a:solidFill>
              </a:rPr>
              <a:t>庞大且覆盖广泛</a:t>
            </a:r>
            <a:r>
              <a:t>。</a:t>
            </a:r>
          </a:p>
          <a:p>
            <a: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133349" indent="-133349" algn="l" defTabSz="457200">
              <a:buSzPct val="123000"/>
              <a:buChar char="•"/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数据分组短。</a:t>
            </a:r>
          </a:p>
          <a:p>
            <a: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133349" indent="-133349" algn="l" defTabSz="457200">
              <a:buSzPct val="123000"/>
              <a:buChar char="•"/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未来物联网通信业务呈现较强</a:t>
            </a:r>
            <a:r>
              <a:rPr>
                <a:solidFill>
                  <a:srgbClr val="FF2600"/>
                </a:solidFill>
              </a:rPr>
              <a:t>偶发性和稀疏性</a:t>
            </a:r>
            <a:r>
              <a:t>。</a:t>
            </a:r>
          </a:p>
          <a:p>
            <a: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133349" indent="-133349" algn="l" defTabSz="457200">
              <a:buSzPct val="123000"/>
              <a:buChar char="•"/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时延容忍度高。</a:t>
            </a:r>
          </a:p>
          <a:p>
            <a: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133349" indent="-133349" algn="l" defTabSz="457200">
              <a:buSzPct val="123000"/>
              <a:buChar char="•"/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终端设备小型化、低成本、低功耗。</a:t>
            </a:r>
          </a:p>
        </p:txBody>
      </p:sp>
      <p:sp>
        <p:nvSpPr>
          <p:cNvPr id="167" name="网络接入层目前存在的挑战："/>
          <p:cNvSpPr txBox="1"/>
          <p:nvPr/>
        </p:nvSpPr>
        <p:spPr>
          <a:xfrm>
            <a:off x="775357" y="6540499"/>
            <a:ext cx="34163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网络接入层目前存在的挑战：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8367" y="3918629"/>
            <a:ext cx="5309689" cy="398226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MAC层协议和速率自适应算法分别设计。…"/>
          <p:cNvSpPr txBox="1"/>
          <p:nvPr/>
        </p:nvSpPr>
        <p:spPr>
          <a:xfrm>
            <a:off x="1003361" y="7239000"/>
            <a:ext cx="5702301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33349" indent="-133349" algn="l" defTabSz="457200">
              <a:buSzPct val="123000"/>
              <a:buChar char="•"/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 MAC层协议和速率自适应算法</a:t>
            </a:r>
            <a:r>
              <a:rPr>
                <a:solidFill>
                  <a:srgbClr val="FF2600"/>
                </a:solidFill>
              </a:rPr>
              <a:t>分别设计</a:t>
            </a:r>
            <a:r>
              <a:t>。</a:t>
            </a:r>
          </a:p>
          <a:p>
            <a: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54000" indent="-254000" algn="l" defTabSz="457200">
              <a:buSzPct val="123000"/>
              <a:buChar char="•"/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丢包可能是</a:t>
            </a:r>
            <a:r>
              <a:rPr>
                <a:solidFill>
                  <a:srgbClr val="FF2600"/>
                </a:solidFill>
              </a:rPr>
              <a:t>MAC碰撞</a:t>
            </a:r>
            <a:r>
              <a:t>或是</a:t>
            </a:r>
            <a:r>
              <a:rPr>
                <a:solidFill>
                  <a:srgbClr val="FF2600"/>
                </a:solidFill>
              </a:rPr>
              <a:t>信道原因</a:t>
            </a:r>
            <a:r>
              <a:t>导致。</a:t>
            </a:r>
          </a:p>
          <a:p>
            <a:pPr algn="l" defTabSz="457200"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54000" indent="-254000" algn="l" defTabSz="457200">
              <a:buSzPct val="123000"/>
              <a:buChar char="•"/>
              <a:defRPr sz="2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机器学习算法可以自动判断丢包原因</a:t>
            </a:r>
            <a:r>
              <a:rPr>
                <a:solidFill>
                  <a:srgbClr val="FF2600"/>
                </a:solidFill>
              </a:rPr>
              <a:t>分别优化</a:t>
            </a:r>
            <a:r>
              <a:t>。</a:t>
            </a:r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162808" y="156615"/>
            <a:ext cx="2611834" cy="687326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lide Number"/>
          <p:cNvSpPr txBox="1"/>
          <p:nvPr>
            <p:ph type="sldNum" sz="quarter" idx="2"/>
          </p:nvPr>
        </p:nvSpPr>
        <p:spPr>
          <a:xfrm>
            <a:off x="6395965" y="9220199"/>
            <a:ext cx="206097" cy="2874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54912" y="153919"/>
            <a:ext cx="2620279" cy="6895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Screen Shot 2022-04-16 at 8.15.36 PM.png" descr="Screen Shot 2022-04-16 at 8.15.36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0508" y="2250615"/>
            <a:ext cx="12835064" cy="6129566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Slide Number"/>
          <p:cNvSpPr txBox="1"/>
          <p:nvPr>
            <p:ph type="sldNum" sz="quarter" idx="2"/>
          </p:nvPr>
        </p:nvSpPr>
        <p:spPr>
          <a:xfrm>
            <a:off x="6395965" y="9220199"/>
            <a:ext cx="206097" cy="2874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7550" y="153919"/>
            <a:ext cx="2823122" cy="7429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pasted-movie.gif" descr="pasted-movie.g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10165" y="2962045"/>
            <a:ext cx="5754803" cy="43318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Screen Shot 2022-02-20 at 6.20.57 PM.png" descr="Screen Shot 2022-02-20 at 6.20.57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31752" y="2894417"/>
            <a:ext cx="6062023" cy="4467152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Matlab  Simulation"/>
          <p:cNvSpPr txBox="1"/>
          <p:nvPr/>
        </p:nvSpPr>
        <p:spPr>
          <a:xfrm>
            <a:off x="2041074" y="7975125"/>
            <a:ext cx="2443379" cy="436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Matlab  Simulation</a:t>
            </a:r>
          </a:p>
        </p:txBody>
      </p:sp>
      <p:sp>
        <p:nvSpPr>
          <p:cNvPr id="183" name="Raspberry + NRF24L01"/>
          <p:cNvSpPr txBox="1"/>
          <p:nvPr/>
        </p:nvSpPr>
        <p:spPr>
          <a:xfrm>
            <a:off x="7805451" y="7975125"/>
            <a:ext cx="3055825" cy="436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Raspberry + NRF24L01</a:t>
            </a:r>
          </a:p>
        </p:txBody>
      </p:sp>
      <p:sp>
        <p:nvSpPr>
          <p:cNvPr id="184" name="Arrow"/>
          <p:cNvSpPr/>
          <p:nvPr/>
        </p:nvSpPr>
        <p:spPr>
          <a:xfrm>
            <a:off x="5803354" y="7837863"/>
            <a:ext cx="1398092" cy="276920"/>
          </a:xfrm>
          <a:prstGeom prst="rightArrow">
            <a:avLst>
              <a:gd name="adj1" fmla="val 32000"/>
              <a:gd name="adj2" fmla="val 293515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5" name="Arrow"/>
          <p:cNvSpPr/>
          <p:nvPr/>
        </p:nvSpPr>
        <p:spPr>
          <a:xfrm>
            <a:off x="5803354" y="8237957"/>
            <a:ext cx="1398092" cy="2769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557" y="14256"/>
                </a:moveTo>
                <a:lnTo>
                  <a:pt x="12557" y="21600"/>
                </a:lnTo>
                <a:lnTo>
                  <a:pt x="0" y="10800"/>
                </a:lnTo>
                <a:lnTo>
                  <a:pt x="12557" y="0"/>
                </a:lnTo>
                <a:lnTo>
                  <a:pt x="12557" y="7344"/>
                </a:lnTo>
                <a:lnTo>
                  <a:pt x="21600" y="7344"/>
                </a:lnTo>
                <a:lnTo>
                  <a:pt x="21600" y="14256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584200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6" name="Slide Number"/>
          <p:cNvSpPr txBox="1"/>
          <p:nvPr>
            <p:ph type="sldNum" sz="quarter" idx="2"/>
          </p:nvPr>
        </p:nvSpPr>
        <p:spPr>
          <a:xfrm>
            <a:off x="6395965" y="9220199"/>
            <a:ext cx="206097" cy="2874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7550" y="153919"/>
            <a:ext cx="2823122" cy="742928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CSMA竞争机制"/>
          <p:cNvSpPr txBox="1"/>
          <p:nvPr/>
        </p:nvSpPr>
        <p:spPr>
          <a:xfrm>
            <a:off x="361487" y="2021913"/>
            <a:ext cx="2509114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CSMA竞争机制</a:t>
            </a:r>
          </a:p>
        </p:txBody>
      </p:sp>
      <p:sp>
        <p:nvSpPr>
          <p:cNvPr id="191" name="Slide Number"/>
          <p:cNvSpPr txBox="1"/>
          <p:nvPr>
            <p:ph type="sldNum" sz="quarter" idx="2"/>
          </p:nvPr>
        </p:nvSpPr>
        <p:spPr>
          <a:xfrm>
            <a:off x="6395965" y="9220199"/>
            <a:ext cx="206097" cy="2874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5139" t="0" r="4251" b="10547"/>
          <a:stretch>
            <a:fillRect/>
          </a:stretch>
        </p:blipFill>
        <p:spPr>
          <a:xfrm>
            <a:off x="823317" y="4183587"/>
            <a:ext cx="11358235" cy="3161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7550" y="153919"/>
            <a:ext cx="2823122" cy="742928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数据收集和处理"/>
          <p:cNvSpPr txBox="1"/>
          <p:nvPr/>
        </p:nvSpPr>
        <p:spPr>
          <a:xfrm>
            <a:off x="538228" y="2642017"/>
            <a:ext cx="25146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数据收集和处理</a:t>
            </a:r>
          </a:p>
        </p:txBody>
      </p:sp>
      <p:sp>
        <p:nvSpPr>
          <p:cNvPr id="197" name="Slide Number"/>
          <p:cNvSpPr txBox="1"/>
          <p:nvPr>
            <p:ph type="sldNum" sz="quarter" idx="2"/>
          </p:nvPr>
        </p:nvSpPr>
        <p:spPr>
          <a:xfrm>
            <a:off x="6395965" y="9220199"/>
            <a:ext cx="206097" cy="2874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8" name="Data"/>
          <p:cNvSpPr/>
          <p:nvPr/>
        </p:nvSpPr>
        <p:spPr>
          <a:xfrm>
            <a:off x="602116" y="5317646"/>
            <a:ext cx="1354224" cy="610342"/>
          </a:xfrm>
          <a:prstGeom prst="roundRect">
            <a:avLst>
              <a:gd name="adj" fmla="val 31212"/>
            </a:avLst>
          </a:prstGeom>
          <a:solidFill>
            <a:srgbClr val="B16F7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Data</a:t>
            </a:r>
          </a:p>
        </p:txBody>
      </p:sp>
      <p:pic>
        <p:nvPicPr>
          <p:cNvPr id="199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14504" y="4454416"/>
            <a:ext cx="533401" cy="23368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ACK"/>
          <p:cNvSpPr/>
          <p:nvPr/>
        </p:nvSpPr>
        <p:spPr>
          <a:xfrm>
            <a:off x="2606069" y="4199552"/>
            <a:ext cx="1354223" cy="481510"/>
          </a:xfrm>
          <a:prstGeom prst="roundRect">
            <a:avLst>
              <a:gd name="adj" fmla="val 39563"/>
            </a:avLst>
          </a:prstGeom>
          <a:solidFill>
            <a:srgbClr val="B16F7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ACK</a:t>
            </a:r>
          </a:p>
        </p:txBody>
      </p:sp>
      <p:sp>
        <p:nvSpPr>
          <p:cNvPr id="201" name="DIFS"/>
          <p:cNvSpPr/>
          <p:nvPr/>
        </p:nvSpPr>
        <p:spPr>
          <a:xfrm>
            <a:off x="2606069" y="4917488"/>
            <a:ext cx="1354223" cy="481510"/>
          </a:xfrm>
          <a:prstGeom prst="roundRect">
            <a:avLst>
              <a:gd name="adj" fmla="val 39563"/>
            </a:avLst>
          </a:prstGeom>
          <a:solidFill>
            <a:srgbClr val="B16F7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DIFS</a:t>
            </a:r>
          </a:p>
        </p:txBody>
      </p:sp>
      <p:sp>
        <p:nvSpPr>
          <p:cNvPr id="202" name="SIFS"/>
          <p:cNvSpPr/>
          <p:nvPr/>
        </p:nvSpPr>
        <p:spPr>
          <a:xfrm>
            <a:off x="2606069" y="6518302"/>
            <a:ext cx="1354223" cy="481510"/>
          </a:xfrm>
          <a:prstGeom prst="roundRect">
            <a:avLst>
              <a:gd name="adj" fmla="val 39563"/>
            </a:avLst>
          </a:prstGeom>
          <a:solidFill>
            <a:srgbClr val="B16F7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SIFS</a:t>
            </a:r>
          </a:p>
        </p:txBody>
      </p:sp>
      <p:sp>
        <p:nvSpPr>
          <p:cNvPr id="203" name="SEND"/>
          <p:cNvSpPr/>
          <p:nvPr/>
        </p:nvSpPr>
        <p:spPr>
          <a:xfrm>
            <a:off x="2606069" y="5717895"/>
            <a:ext cx="1354223" cy="481510"/>
          </a:xfrm>
          <a:prstGeom prst="roundRect">
            <a:avLst>
              <a:gd name="adj" fmla="val 39563"/>
            </a:avLst>
          </a:prstGeom>
          <a:solidFill>
            <a:srgbClr val="B16F7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584200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SEND</a:t>
            </a:r>
          </a:p>
        </p:txBody>
      </p:sp>
      <p:sp>
        <p:nvSpPr>
          <p:cNvPr id="204" name="原始数据存在的问题"/>
          <p:cNvSpPr txBox="1"/>
          <p:nvPr/>
        </p:nvSpPr>
        <p:spPr>
          <a:xfrm>
            <a:off x="6012009" y="2642017"/>
            <a:ext cx="31242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原始数据存在的问题</a:t>
            </a:r>
          </a:p>
        </p:txBody>
      </p:sp>
      <p:sp>
        <p:nvSpPr>
          <p:cNvPr id="205" name="原始数据为01序列，数据稀疏。…"/>
          <p:cNvSpPr txBox="1"/>
          <p:nvPr>
            <p:ph type="body" sz="half" idx="4294967295"/>
          </p:nvPr>
        </p:nvSpPr>
        <p:spPr>
          <a:xfrm>
            <a:off x="6069325" y="4057995"/>
            <a:ext cx="11477921" cy="3801310"/>
          </a:xfrm>
          <a:prstGeom prst="rect">
            <a:avLst/>
          </a:prstGeom>
        </p:spPr>
        <p:txBody>
          <a:bodyPr/>
          <a:lstStyle/>
          <a:p>
            <a:pPr marL="330199" indent="-330199" defTabSz="2438338">
              <a:spcBef>
                <a:spcPts val="2600"/>
              </a:spcBef>
              <a:buSzPct val="40000"/>
              <a:buBlip>
                <a:blip r:embed="rId5"/>
              </a:buBlip>
              <a:defRPr sz="2100"/>
            </a:pPr>
            <a:r>
              <a:t>原始数据为01序列，数据</a:t>
            </a:r>
            <a:r>
              <a:rPr>
                <a:solidFill>
                  <a:srgbClr val="FF2600"/>
                </a:solidFill>
              </a:rPr>
              <a:t>稀疏</a:t>
            </a:r>
            <a:r>
              <a:t>。</a:t>
            </a:r>
          </a:p>
          <a:p>
            <a:pPr marL="330199" indent="-330199" defTabSz="2438338">
              <a:spcBef>
                <a:spcPts val="2600"/>
              </a:spcBef>
              <a:buSzPct val="40000"/>
              <a:buBlip>
                <a:blip r:embed="rId5"/>
              </a:buBlip>
              <a:defRPr sz="2100"/>
            </a:pPr>
            <a:r>
              <a:t>每100个时隙作为一个样本。</a:t>
            </a:r>
          </a:p>
          <a:p>
            <a:pPr marL="330199" indent="-330199" defTabSz="2438338">
              <a:spcBef>
                <a:spcPts val="2600"/>
              </a:spcBef>
              <a:buSzPct val="40000"/>
              <a:buBlip>
                <a:blip r:embed="rId5"/>
              </a:buBlip>
              <a:defRPr sz="2100"/>
            </a:pPr>
            <a:r>
              <a:t>每5个时隙加和。</a:t>
            </a:r>
          </a:p>
          <a:p>
            <a:pPr marL="330199" indent="-330199" defTabSz="2438338">
              <a:spcBef>
                <a:spcPts val="2600"/>
              </a:spcBef>
              <a:buSzPct val="40000"/>
              <a:buBlip>
                <a:blip r:embed="rId5"/>
              </a:buBlip>
              <a:defRPr sz="2100"/>
            </a:pPr>
            <a:r>
              <a:t>Matlab取10e5个时隙数据，Raspberry取10e3个数据。</a:t>
            </a:r>
          </a:p>
          <a:p>
            <a:pPr marL="330199" indent="-330199" defTabSz="2438338">
              <a:spcBef>
                <a:spcPts val="2600"/>
              </a:spcBef>
              <a:buSzPct val="40000"/>
              <a:buBlip>
                <a:blip r:embed="rId5"/>
              </a:buBlip>
              <a:defRPr sz="2100"/>
            </a:pPr>
            <a:r>
              <a:t>10%作为测试集，90%作为训练集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7550" y="153919"/>
            <a:ext cx="2823122" cy="7429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Screen Shot 2022-02-20 at 6.32.26 PM.png" descr="Screen Shot 2022-02-20 at 6.32.26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9842" y="2590607"/>
            <a:ext cx="4493600" cy="231276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Screen Shot 2022-02-20 at 6.34.14 PM.png" descr="Screen Shot 2022-02-20 at 6.34.14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688770" y="2727323"/>
            <a:ext cx="4767222" cy="20391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Screen Shot 2022-02-20 at 6.20.57 PM.png" descr="Screen Shot 2022-02-20 at 6.20.57 P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480152" y="5330466"/>
            <a:ext cx="5184696" cy="382064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Screen Shot 2022-02-20 at 6.20.57 PM.png" descr="Screen Shot 2022-02-20 at 6.20.57 P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4203" y="5330466"/>
            <a:ext cx="5184697" cy="3820643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丢包原因分析"/>
          <p:cNvSpPr txBox="1"/>
          <p:nvPr/>
        </p:nvSpPr>
        <p:spPr>
          <a:xfrm>
            <a:off x="511144" y="2021913"/>
            <a:ext cx="220980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丢包原因分析</a:t>
            </a:r>
          </a:p>
        </p:txBody>
      </p:sp>
      <p:sp>
        <p:nvSpPr>
          <p:cNvPr id="214" name="（1）理想情况 - 无信道丢包，无碰撞丢包"/>
          <p:cNvSpPr txBox="1"/>
          <p:nvPr/>
        </p:nvSpPr>
        <p:spPr>
          <a:xfrm>
            <a:off x="829699" y="4926332"/>
            <a:ext cx="3873705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（1）理想情况 - 无信道丢包，无碰撞丢包</a:t>
            </a:r>
          </a:p>
        </p:txBody>
      </p:sp>
      <p:sp>
        <p:nvSpPr>
          <p:cNvPr id="215" name="（2）信道原因丢包"/>
          <p:cNvSpPr txBox="1"/>
          <p:nvPr/>
        </p:nvSpPr>
        <p:spPr>
          <a:xfrm>
            <a:off x="8145940" y="4926332"/>
            <a:ext cx="1852880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（2）信道原因丢包</a:t>
            </a:r>
          </a:p>
        </p:txBody>
      </p:sp>
      <p:sp>
        <p:nvSpPr>
          <p:cNvPr id="216" name="（3）碰撞丢包"/>
          <p:cNvSpPr txBox="1"/>
          <p:nvPr/>
        </p:nvSpPr>
        <p:spPr>
          <a:xfrm>
            <a:off x="2043311" y="9275965"/>
            <a:ext cx="144648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（3）碰撞丢包</a:t>
            </a:r>
          </a:p>
        </p:txBody>
      </p:sp>
      <p:sp>
        <p:nvSpPr>
          <p:cNvPr id="217" name="（4）碰撞丢包 + 信道丢包"/>
          <p:cNvSpPr txBox="1"/>
          <p:nvPr/>
        </p:nvSpPr>
        <p:spPr>
          <a:xfrm>
            <a:off x="7825291" y="9275965"/>
            <a:ext cx="2494179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（4）碰撞丢包 + 信道丢包</a:t>
            </a:r>
          </a:p>
        </p:txBody>
      </p:sp>
      <p:sp>
        <p:nvSpPr>
          <p:cNvPr id="218" name="Slide Number"/>
          <p:cNvSpPr txBox="1"/>
          <p:nvPr>
            <p:ph type="sldNum" sz="quarter" idx="2"/>
          </p:nvPr>
        </p:nvSpPr>
        <p:spPr>
          <a:xfrm>
            <a:off x="6395965" y="9220199"/>
            <a:ext cx="206097" cy="2874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7550" y="155482"/>
            <a:ext cx="2817185" cy="741365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Teacher-Student Network"/>
          <p:cNvSpPr txBox="1"/>
          <p:nvPr/>
        </p:nvSpPr>
        <p:spPr>
          <a:xfrm>
            <a:off x="312135" y="2088021"/>
            <a:ext cx="409559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66699" indent="-266699">
              <a:buSzPct val="123000"/>
              <a:buChar char="•"/>
              <a:defRPr b="1" sz="2400"/>
            </a:lvl1pPr>
          </a:lstStyle>
          <a:p>
            <a:pPr/>
            <a:r>
              <a:t>Teacher-Student Network</a:t>
            </a:r>
          </a:p>
        </p:txBody>
      </p:sp>
      <p:pic>
        <p:nvPicPr>
          <p:cNvPr id="223" name="Screen Shot 2022-04-17 at 12.36.47 AM.png" descr="Screen Shot 2022-04-17 at 12.36.47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2035" y="3331274"/>
            <a:ext cx="7027593" cy="4667282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Teacher Network"/>
          <p:cNvSpPr txBox="1"/>
          <p:nvPr/>
        </p:nvSpPr>
        <p:spPr>
          <a:xfrm>
            <a:off x="7256840" y="3391464"/>
            <a:ext cx="2480705" cy="424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3200" indent="-203200">
              <a:buSzPct val="123000"/>
              <a:buChar char="•"/>
              <a:defRPr b="1" sz="2100"/>
            </a:lvl1pPr>
          </a:lstStyle>
          <a:p>
            <a:pPr/>
            <a:r>
              <a:t>Teacher Network</a:t>
            </a:r>
          </a:p>
        </p:txBody>
      </p:sp>
      <p:sp>
        <p:nvSpPr>
          <p:cNvPr id="225" name="Model: ResNet34"/>
          <p:cNvSpPr txBox="1"/>
          <p:nvPr/>
        </p:nvSpPr>
        <p:spPr>
          <a:xfrm>
            <a:off x="7552959" y="3930250"/>
            <a:ext cx="1888466" cy="37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Model: ResNet34</a:t>
            </a:r>
          </a:p>
        </p:txBody>
      </p:sp>
      <p:pic>
        <p:nvPicPr>
          <p:cNvPr id="226" name="Screen Shot 2022-04-17 at 1.34.54 AM.png" descr="Screen Shot 2022-04-17 at 1.34.54 A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796346" y="5093025"/>
            <a:ext cx="3041730" cy="612973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tudent Network"/>
          <p:cNvSpPr txBox="1"/>
          <p:nvPr/>
        </p:nvSpPr>
        <p:spPr>
          <a:xfrm>
            <a:off x="7264041" y="5777362"/>
            <a:ext cx="2466303" cy="424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203200" indent="-203200">
              <a:buSzPct val="123000"/>
              <a:buChar char="•"/>
              <a:defRPr b="1" sz="2100"/>
            </a:lvl1pPr>
          </a:lstStyle>
          <a:p>
            <a:pPr/>
            <a:r>
              <a:t>Student Network</a:t>
            </a:r>
          </a:p>
        </p:txBody>
      </p:sp>
      <p:sp>
        <p:nvSpPr>
          <p:cNvPr id="228" name="Loss Function:"/>
          <p:cNvSpPr txBox="1"/>
          <p:nvPr/>
        </p:nvSpPr>
        <p:spPr>
          <a:xfrm>
            <a:off x="7562022" y="4511637"/>
            <a:ext cx="1617575" cy="37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Loss Function:</a:t>
            </a:r>
          </a:p>
        </p:txBody>
      </p:sp>
      <p:sp>
        <p:nvSpPr>
          <p:cNvPr id="229" name="Model: MLP"/>
          <p:cNvSpPr txBox="1"/>
          <p:nvPr/>
        </p:nvSpPr>
        <p:spPr>
          <a:xfrm>
            <a:off x="7693238" y="6272791"/>
            <a:ext cx="1355142" cy="37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Model: MLP</a:t>
            </a:r>
          </a:p>
        </p:txBody>
      </p:sp>
      <p:sp>
        <p:nvSpPr>
          <p:cNvPr id="230" name="Loss Function:"/>
          <p:cNvSpPr txBox="1"/>
          <p:nvPr/>
        </p:nvSpPr>
        <p:spPr>
          <a:xfrm>
            <a:off x="7688405" y="6718755"/>
            <a:ext cx="1617575" cy="37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Loss Function:</a:t>
            </a:r>
          </a:p>
        </p:txBody>
      </p:sp>
      <p:pic>
        <p:nvPicPr>
          <p:cNvPr id="231" name="Screen Shot 2022-04-17 at 2.37.40 AM.png" descr="Screen Shot 2022-04-17 at 2.37.40 A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617464" y="7214184"/>
            <a:ext cx="3399495" cy="564738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Slide Number"/>
          <p:cNvSpPr txBox="1"/>
          <p:nvPr>
            <p:ph type="sldNum" sz="quarter" idx="2"/>
          </p:nvPr>
        </p:nvSpPr>
        <p:spPr>
          <a:xfrm>
            <a:off x="6395965" y="9220199"/>
            <a:ext cx="206097" cy="2874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